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Helvetica Neue"/>
      <p:regular r:id="rId40"/>
      <p:bold r:id="rId41"/>
      <p:italic r:id="rId42"/>
      <p:boldItalic r:id="rId43"/>
    </p:embeddedFont>
    <p:embeddedFont>
      <p:font typeface="Cutiv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45" roundtripDataSignature="AMtx7mgPGdvcFFhxggGHH8tzkrWGuNwv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3" orient="horz"/>
        <p:guide pos="312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7.xml"/><Relationship Id="rId44" Type="http://schemas.openxmlformats.org/officeDocument/2006/relationships/font" Target="fonts/Cutive-regular.fntdata"/><Relationship Id="rId21" Type="http://schemas.openxmlformats.org/officeDocument/2006/relationships/slide" Target="slides/slide16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figure;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9E14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3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jp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/>
          <p:nvPr/>
        </p:nvSpPr>
        <p:spPr>
          <a:xfrm>
            <a:off x="0" y="4482177"/>
            <a:ext cx="9144000" cy="676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876664" y="4503956"/>
            <a:ext cx="3211354" cy="676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2" name="Google Shape;1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41" y="4320461"/>
            <a:ext cx="837790" cy="8377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5"/>
          <p:cNvSpPr txBox="1"/>
          <p:nvPr/>
        </p:nvSpPr>
        <p:spPr>
          <a:xfrm>
            <a:off x="5525675" y="0"/>
            <a:ext cx="36183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SHARP Multi-omics Boot Camp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aseline="30000" lang="en-US" sz="1200">
                <a:solidFill>
                  <a:schemeClr val="dk1"/>
                </a:solidFill>
              </a:rPr>
              <a:t>May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202</a:t>
            </a:r>
            <a:r>
              <a:rPr baseline="30000" lang="en-US" sz="1200">
                <a:solidFill>
                  <a:schemeClr val="dk1"/>
                </a:solidFill>
              </a:rPr>
              <a:t>5</a:t>
            </a:r>
            <a:endParaRPr b="0" baseline="3000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552" y="4606593"/>
            <a:ext cx="1668448" cy="470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82.png"/><Relationship Id="rId5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69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6.png"/><Relationship Id="rId4" Type="http://schemas.openxmlformats.org/officeDocument/2006/relationships/image" Target="../media/image32.png"/><Relationship Id="rId5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71.png"/><Relationship Id="rId5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67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Relationship Id="rId4" Type="http://schemas.openxmlformats.org/officeDocument/2006/relationships/image" Target="../media/image8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80.png"/><Relationship Id="rId11" Type="http://schemas.openxmlformats.org/officeDocument/2006/relationships/image" Target="../media/image64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Relationship Id="rId8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80.png"/><Relationship Id="rId11" Type="http://schemas.openxmlformats.org/officeDocument/2006/relationships/image" Target="../media/image64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Relationship Id="rId8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8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12.jp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1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10" Type="http://schemas.openxmlformats.org/officeDocument/2006/relationships/image" Target="../media/image54.png"/><Relationship Id="rId9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"/>
          <p:cNvSpPr txBox="1"/>
          <p:nvPr/>
        </p:nvSpPr>
        <p:spPr>
          <a:xfrm>
            <a:off x="5214" y="624467"/>
            <a:ext cx="9129299" cy="3119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Multi-omics Boot Camp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Analysis of Omics Data for Research Studies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9900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Polygenic analysis and Summary statistics</a:t>
            </a:r>
            <a:endParaRPr/>
          </a:p>
        </p:txBody>
      </p:sp>
      <p:sp>
        <p:nvSpPr>
          <p:cNvPr id="25" name="Google Shape;25;p1"/>
          <p:cNvSpPr txBox="1"/>
          <p:nvPr/>
        </p:nvSpPr>
        <p:spPr>
          <a:xfrm>
            <a:off x="1352154" y="3744225"/>
            <a:ext cx="20874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Mancuso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nmancuso@usc.edu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5951534" y="3820268"/>
            <a:ext cx="188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Tsz Fung Chan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tszfungc@usc.edu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icholas Mancuso" id="27" name="Google Shape;27;p1"/>
          <p:cNvPicPr preferRelativeResize="0"/>
          <p:nvPr/>
        </p:nvPicPr>
        <p:blipFill rotWithShape="1">
          <a:blip r:embed="rId3">
            <a:alphaModFix/>
          </a:blip>
          <a:srcRect b="23111" l="9337" r="7623" t="-147"/>
          <a:stretch/>
        </p:blipFill>
        <p:spPr>
          <a:xfrm>
            <a:off x="24861" y="3190407"/>
            <a:ext cx="1197842" cy="120015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social media post&#10;&#10;Description automatically generated" id="121" name="Google Shape;1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635" y="2490598"/>
            <a:ext cx="3626898" cy="242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2800"/>
              <a:buFont typeface="Arial"/>
              <a:buNone/>
            </a:pPr>
            <a:r>
              <a:rPr lang="en-US" sz="2800"/>
              <a:t>GWAS does not provide </a:t>
            </a:r>
            <a:r>
              <a:rPr b="1" lang="en-US" sz="2800"/>
              <a:t>causal mechanisms</a:t>
            </a:r>
            <a:endParaRPr/>
          </a:p>
        </p:txBody>
      </p:sp>
      <p:sp>
        <p:nvSpPr>
          <p:cNvPr id="123" name="Google Shape;123;p10"/>
          <p:cNvSpPr txBox="1"/>
          <p:nvPr>
            <p:ph idx="1" type="body"/>
          </p:nvPr>
        </p:nvSpPr>
        <p:spPr>
          <a:xfrm>
            <a:off x="515634" y="1129126"/>
            <a:ext cx="40563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GWAS provides </a:t>
            </a:r>
            <a:r>
              <a:rPr b="1" lang="en-US"/>
              <a:t>regions</a:t>
            </a:r>
            <a:r>
              <a:rPr lang="en-US"/>
              <a:t> associated with disease risk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are the </a:t>
            </a:r>
            <a:r>
              <a:rPr b="1" lang="en-US"/>
              <a:t>mechanisms</a:t>
            </a:r>
            <a:r>
              <a:rPr lang="en-US"/>
              <a:t> driving disease risk?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Most associations are </a:t>
            </a:r>
            <a:r>
              <a:rPr b="1" lang="en-US"/>
              <a:t>non-coding</a:t>
            </a:r>
            <a:endParaRPr/>
          </a:p>
          <a:p>
            <a:pPr indent="-285750" lvl="1" marL="742950" rtl="0" algn="l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SNPs with </a:t>
            </a:r>
            <a:r>
              <a:rPr b="1" lang="en-US"/>
              <a:t>regulatory </a:t>
            </a:r>
            <a:r>
              <a:rPr lang="en-US"/>
              <a:t>function are strong candidates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cxnSp>
        <p:nvCxnSpPr>
          <p:cNvPr id="124" name="Google Shape;124;p10"/>
          <p:cNvCxnSpPr/>
          <p:nvPr/>
        </p:nvCxnSpPr>
        <p:spPr>
          <a:xfrm flipH="1" rot="10800000">
            <a:off x="5787025" y="2242253"/>
            <a:ext cx="2459972" cy="248345"/>
          </a:xfrm>
          <a:prstGeom prst="straightConnector1">
            <a:avLst/>
          </a:prstGeom>
          <a:noFill/>
          <a:ln cap="flat" cmpd="sng" w="12700">
            <a:solidFill>
              <a:srgbClr val="4944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10"/>
          <p:cNvCxnSpPr/>
          <p:nvPr/>
        </p:nvCxnSpPr>
        <p:spPr>
          <a:xfrm rot="10800000">
            <a:off x="8246997" y="2102441"/>
            <a:ext cx="0" cy="139812"/>
          </a:xfrm>
          <a:prstGeom prst="straightConnector1">
            <a:avLst/>
          </a:prstGeom>
          <a:noFill/>
          <a:ln cap="flat" cmpd="sng" w="12700">
            <a:solidFill>
              <a:srgbClr val="49442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0"/>
          <p:cNvSpPr/>
          <p:nvPr/>
        </p:nvSpPr>
        <p:spPr>
          <a:xfrm>
            <a:off x="7734717" y="1126483"/>
            <a:ext cx="1072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Pardinas et al. Nat Gen 2018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4340" y="1369219"/>
            <a:ext cx="3626899" cy="7332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0"/>
          <p:cNvCxnSpPr/>
          <p:nvPr/>
        </p:nvCxnSpPr>
        <p:spPr>
          <a:xfrm rot="10800000">
            <a:off x="8246998" y="2242254"/>
            <a:ext cx="320414" cy="248344"/>
          </a:xfrm>
          <a:prstGeom prst="straightConnector1">
            <a:avLst/>
          </a:prstGeom>
          <a:noFill/>
          <a:ln cap="flat" cmpd="sng" w="12700">
            <a:solidFill>
              <a:srgbClr val="49442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3600"/>
              <a:buFont typeface="Arial"/>
              <a:buNone/>
            </a:pPr>
            <a:r>
              <a:rPr lang="en-US" sz="3600"/>
              <a:t>Insights from expression QTL scans</a:t>
            </a:r>
            <a:endParaRPr/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596" y="1522921"/>
            <a:ext cx="2478506" cy="25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/>
          <p:nvPr/>
        </p:nvSpPr>
        <p:spPr>
          <a:xfrm>
            <a:off x="7337071" y="4392408"/>
            <a:ext cx="17491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GTEx Consortium - Science, 2020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75" y="898987"/>
            <a:ext cx="5380970" cy="167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6929" y="1641081"/>
            <a:ext cx="3609572" cy="2966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/>
          <p:nvPr/>
        </p:nvSpPr>
        <p:spPr>
          <a:xfrm>
            <a:off x="6932334" y="3841407"/>
            <a:ext cx="12330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www.gtexportal.org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/>
          <p:nvPr>
            <p:ph type="title"/>
          </p:nvPr>
        </p:nvSpPr>
        <p:spPr>
          <a:xfrm>
            <a:off x="457200" y="4521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3600"/>
              <a:buFont typeface="Arial"/>
              <a:buNone/>
            </a:pPr>
            <a:r>
              <a:rPr lang="en-US" sz="3600"/>
              <a:t>Transcriptome wide association study</a:t>
            </a:r>
            <a:endParaRPr/>
          </a:p>
        </p:txBody>
      </p:sp>
      <p:sp>
        <p:nvSpPr>
          <p:cNvPr id="144" name="Google Shape;144;p12"/>
          <p:cNvSpPr txBox="1"/>
          <p:nvPr>
            <p:ph idx="1" type="body"/>
          </p:nvPr>
        </p:nvSpPr>
        <p:spPr>
          <a:xfrm>
            <a:off x="412169" y="931091"/>
            <a:ext cx="8465736" cy="19570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803" l="-1648" r="0" t="-38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45" name="Google Shape;145;p12"/>
          <p:cNvSpPr txBox="1"/>
          <p:nvPr/>
        </p:nvSpPr>
        <p:spPr>
          <a:xfrm>
            <a:off x="457200" y="3609635"/>
            <a:ext cx="3038781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214" l="0" r="0" t="-270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6" name="Google Shape;146;p12"/>
          <p:cNvSpPr txBox="1"/>
          <p:nvPr/>
        </p:nvSpPr>
        <p:spPr>
          <a:xfrm>
            <a:off x="4852853" y="3479882"/>
            <a:ext cx="4296689" cy="8723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142" l="0" r="0" t="-43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7" name="Google Shape;147;p12"/>
          <p:cNvSpPr txBox="1"/>
          <p:nvPr/>
        </p:nvSpPr>
        <p:spPr>
          <a:xfrm>
            <a:off x="978678" y="3125358"/>
            <a:ext cx="2349792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9728" l="0" r="0" t="-81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8" name="Google Shape;148;p12"/>
          <p:cNvSpPr txBox="1"/>
          <p:nvPr/>
        </p:nvSpPr>
        <p:spPr>
          <a:xfrm>
            <a:off x="6244944" y="3125358"/>
            <a:ext cx="1481368" cy="461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9728" l="0" r="-5083" t="-81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49" name="Google Shape;149;p12"/>
          <p:cNvCxnSpPr/>
          <p:nvPr/>
        </p:nvCxnSpPr>
        <p:spPr>
          <a:xfrm>
            <a:off x="898537" y="3100532"/>
            <a:ext cx="7493000" cy="0"/>
          </a:xfrm>
          <a:prstGeom prst="straightConnector1">
            <a:avLst/>
          </a:pr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50" name="Google Shape;150;p12"/>
          <p:cNvSpPr/>
          <p:nvPr/>
        </p:nvSpPr>
        <p:spPr>
          <a:xfrm>
            <a:off x="3815476" y="4223731"/>
            <a:ext cx="460382" cy="46166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51" name="Google Shape;151;p12"/>
          <p:cNvCxnSpPr/>
          <p:nvPr/>
        </p:nvCxnSpPr>
        <p:spPr>
          <a:xfrm>
            <a:off x="2513653" y="4158516"/>
            <a:ext cx="1185210" cy="254243"/>
          </a:xfrm>
          <a:prstGeom prst="straightConnector1">
            <a:avLst/>
          </a:pr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52" name="Google Shape;152;p12"/>
          <p:cNvSpPr/>
          <p:nvPr/>
        </p:nvSpPr>
        <p:spPr>
          <a:xfrm>
            <a:off x="1741165" y="2571750"/>
            <a:ext cx="5807744" cy="4616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6314" l="0" r="-654" t="-78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53" name="Google Shape;153;p12"/>
          <p:cNvCxnSpPr/>
          <p:nvPr/>
        </p:nvCxnSpPr>
        <p:spPr>
          <a:xfrm flipH="1">
            <a:off x="4439313" y="4184923"/>
            <a:ext cx="1185210" cy="254243"/>
          </a:xfrm>
          <a:prstGeom prst="straightConnector1">
            <a:avLst/>
          </a:pr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54" name="Google Shape;154;p12"/>
          <p:cNvSpPr txBox="1"/>
          <p:nvPr/>
        </p:nvSpPr>
        <p:spPr>
          <a:xfrm>
            <a:off x="3698863" y="4439166"/>
            <a:ext cx="5514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Gamazon et al. Nat Gen 2015; Gusev et al. Nat Gen 2016</a:t>
            </a:r>
            <a:endParaRPr i="1" sz="1200" strike="sng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i="1" sz="1200" strike="sng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7941" y="1457685"/>
            <a:ext cx="6636059" cy="298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3"/>
          <p:cNvSpPr txBox="1"/>
          <p:nvPr>
            <p:ph type="title"/>
          </p:nvPr>
        </p:nvSpPr>
        <p:spPr>
          <a:xfrm>
            <a:off x="457199" y="13619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3200"/>
              <a:buFont typeface="Arial"/>
              <a:buNone/>
            </a:pPr>
            <a:r>
              <a:rPr lang="en-US" sz="3200"/>
              <a:t>TWAS identifies T1D susceptibility genes</a:t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7052891" y="4352150"/>
            <a:ext cx="20160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Gamazon et al. Nat Gen 2015</a:t>
            </a:r>
            <a:endParaRPr/>
          </a:p>
        </p:txBody>
      </p:sp>
      <p:sp>
        <p:nvSpPr>
          <p:cNvPr id="162" name="Google Shape;162;p13"/>
          <p:cNvSpPr txBox="1"/>
          <p:nvPr>
            <p:ph idx="1" type="body"/>
          </p:nvPr>
        </p:nvSpPr>
        <p:spPr>
          <a:xfrm>
            <a:off x="515633" y="993446"/>
            <a:ext cx="40563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WTCCC ~ 2k / 3k cs/ctl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33" y="3345295"/>
            <a:ext cx="64135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734" y="949135"/>
            <a:ext cx="5032964" cy="235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/>
          <p:nvPr/>
        </p:nvSpPr>
        <p:spPr>
          <a:xfrm>
            <a:off x="5426324" y="1919235"/>
            <a:ext cx="924448" cy="37402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75" y="1063229"/>
            <a:ext cx="2578546" cy="31891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Validation Scenario</a:t>
            </a:r>
            <a:endParaRPr/>
          </a:p>
        </p:txBody>
      </p:sp>
      <p:sp>
        <p:nvSpPr>
          <p:cNvPr id="172" name="Google Shape;172;p14"/>
          <p:cNvSpPr txBox="1"/>
          <p:nvPr>
            <p:ph idx="1" type="body"/>
          </p:nvPr>
        </p:nvSpPr>
        <p:spPr>
          <a:xfrm>
            <a:off x="3100616" y="1200151"/>
            <a:ext cx="5586184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Identify gene/trait or gene/disease association using multi-omics panel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Collect more data and validate in-sample</a:t>
            </a:r>
            <a:endParaRPr/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Fit SNP-based predictor for gene in-sample and predict into external GWAS</a:t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3002652" y="2002493"/>
            <a:ext cx="26434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Options:</a:t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2813730" y="3790685"/>
            <a:ext cx="63657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 data is restricted due to privacy + logistics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/>
          <p:nvPr>
            <p:ph type="title"/>
          </p:nvPr>
        </p:nvSpPr>
        <p:spPr>
          <a:xfrm>
            <a:off x="263156" y="273844"/>
            <a:ext cx="85725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2400"/>
              <a:buFont typeface="Arial"/>
              <a:buNone/>
            </a:pPr>
            <a:r>
              <a:rPr lang="en-US" sz="2400"/>
              <a:t>GWAS summary data describe </a:t>
            </a:r>
            <a:r>
              <a:rPr b="1" lang="en-US" sz="2400"/>
              <a:t>magnitude</a:t>
            </a:r>
            <a:r>
              <a:rPr lang="en-US" sz="2400"/>
              <a:t> and </a:t>
            </a:r>
            <a:r>
              <a:rPr b="1" lang="en-US" sz="2400"/>
              <a:t>direction</a:t>
            </a:r>
            <a:r>
              <a:rPr lang="en-US" sz="2400"/>
              <a:t> of SNP🡪trait</a:t>
            </a:r>
            <a:endParaRPr sz="2400"/>
          </a:p>
        </p:txBody>
      </p:sp>
      <p:sp>
        <p:nvSpPr>
          <p:cNvPr id="180" name="Google Shape;180;p15"/>
          <p:cNvSpPr/>
          <p:nvPr/>
        </p:nvSpPr>
        <p:spPr>
          <a:xfrm>
            <a:off x="487530" y="1413429"/>
            <a:ext cx="4955419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SNP           A1  A0  BETA    SE      GWAS.Z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rs587702478   T   C   0.34    0.16    2.11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rs367963583   T   G   1.46    1.73    0.85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rs62224609    T   C   0.01    0.02    0.27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rs62224611    A   C   0.01    0.02    0.27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rs4965031     A   G   0.01    0.02    0.27</a:t>
            </a:r>
            <a:endParaRPr/>
          </a:p>
        </p:txBody>
      </p:sp>
      <p:sp>
        <p:nvSpPr>
          <p:cNvPr id="181" name="Google Shape;181;p15"/>
          <p:cNvSpPr txBox="1"/>
          <p:nvPr/>
        </p:nvSpPr>
        <p:spPr>
          <a:xfrm>
            <a:off x="723900" y="3210825"/>
            <a:ext cx="1716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(log-odds)</a:t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2556118" y="3197699"/>
            <a:ext cx="30355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error of the estimate</a:t>
            </a:r>
            <a:endParaRPr/>
          </a:p>
        </p:txBody>
      </p:sp>
      <p:sp>
        <p:nvSpPr>
          <p:cNvPr id="183" name="Google Shape;183;p15"/>
          <p:cNvSpPr txBox="1"/>
          <p:nvPr/>
        </p:nvSpPr>
        <p:spPr>
          <a:xfrm>
            <a:off x="5705475" y="3213147"/>
            <a:ext cx="2319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Z-score (Wald Statistic)</a:t>
            </a:r>
            <a:endParaRPr/>
          </a:p>
        </p:txBody>
      </p:sp>
      <p:cxnSp>
        <p:nvCxnSpPr>
          <p:cNvPr id="184" name="Google Shape;184;p15"/>
          <p:cNvCxnSpPr>
            <a:stCxn id="180" idx="2"/>
          </p:cNvCxnSpPr>
          <p:nvPr/>
        </p:nvCxnSpPr>
        <p:spPr>
          <a:xfrm flipH="1">
            <a:off x="1628740" y="2752257"/>
            <a:ext cx="1336500" cy="4455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5" name="Google Shape;185;p15"/>
          <p:cNvCxnSpPr/>
          <p:nvPr/>
        </p:nvCxnSpPr>
        <p:spPr>
          <a:xfrm>
            <a:off x="3867150" y="2735737"/>
            <a:ext cx="0" cy="461962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6" name="Google Shape;186;p15"/>
          <p:cNvCxnSpPr/>
          <p:nvPr/>
        </p:nvCxnSpPr>
        <p:spPr>
          <a:xfrm>
            <a:off x="4886325" y="2729174"/>
            <a:ext cx="1266825" cy="468525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15"/>
          <p:cNvSpPr txBox="1"/>
          <p:nvPr>
            <p:ph idx="1" type="body"/>
          </p:nvPr>
        </p:nvSpPr>
        <p:spPr>
          <a:xfrm>
            <a:off x="628650" y="3800475"/>
            <a:ext cx="7886700" cy="490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Z-score is a linear combination of phenotype (y) and genotype (G)</a:t>
            </a:r>
            <a:endParaRPr/>
          </a:p>
          <a:p>
            <a:pPr indent="-231140" lvl="0" marL="34290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 txBox="1"/>
          <p:nvPr/>
        </p:nvSpPr>
        <p:spPr>
          <a:xfrm>
            <a:off x="3628231" y="4291446"/>
            <a:ext cx="1716175" cy="3429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1426" l="-2940" r="-2939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TWAS using GWAS summary data</a:t>
            </a:r>
            <a:endParaRPr/>
          </a:p>
        </p:txBody>
      </p:sp>
      <p:sp>
        <p:nvSpPr>
          <p:cNvPr id="194" name="Google Shape;194;p16"/>
          <p:cNvSpPr txBox="1"/>
          <p:nvPr/>
        </p:nvSpPr>
        <p:spPr>
          <a:xfrm rot="-2700000">
            <a:off x="4582574" y="1195850"/>
            <a:ext cx="1682617" cy="1023682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375" spcFirstLastPara="1" rIns="99375" wrap="square" tIns="49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SNP-trait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standardized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effects</a:t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5866800" y="2693080"/>
            <a:ext cx="320842" cy="34632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675" lIns="99375" spcFirstLastPara="1" rIns="99375" wrap="square" tIns="49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rPr>
              <a:t>2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5545958" y="2693080"/>
            <a:ext cx="320842" cy="34632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675" lIns="99375" spcFirstLastPara="1" rIns="99375" wrap="square" tIns="49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rPr>
              <a:t>1</a:t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5225116" y="2693080"/>
            <a:ext cx="320842" cy="34632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675" lIns="99375" spcFirstLastPara="1" rIns="99375" wrap="square" tIns="49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rPr>
              <a:t>2</a:t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4904274" y="2693080"/>
            <a:ext cx="320842" cy="34632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675" lIns="99375" spcFirstLastPara="1" rIns="99375" wrap="square" tIns="49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rPr>
              <a:t>5</a:t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4583432" y="2693080"/>
            <a:ext cx="320842" cy="34632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675" lIns="99375" spcFirstLastPara="1" rIns="99375" wrap="square" tIns="49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rPr>
              <a:t>1</a:t>
            </a:r>
            <a:endParaRPr/>
          </a:p>
        </p:txBody>
      </p:sp>
      <p:grpSp>
        <p:nvGrpSpPr>
          <p:cNvPr id="200" name="Google Shape;200;p16"/>
          <p:cNvGrpSpPr/>
          <p:nvPr/>
        </p:nvGrpSpPr>
        <p:grpSpPr>
          <a:xfrm rot="-2700000">
            <a:off x="4924664" y="2828661"/>
            <a:ext cx="929742" cy="997422"/>
            <a:chOff x="5226350" y="5452835"/>
            <a:chExt cx="883255" cy="877824"/>
          </a:xfrm>
        </p:grpSpPr>
        <p:sp>
          <p:nvSpPr>
            <p:cNvPr id="201" name="Google Shape;201;p16"/>
            <p:cNvSpPr/>
            <p:nvPr/>
          </p:nvSpPr>
          <p:spPr>
            <a:xfrm>
              <a:off x="5890149" y="6109613"/>
              <a:ext cx="219456" cy="219456"/>
            </a:xfrm>
            <a:prstGeom prst="rect">
              <a:avLst/>
            </a:prstGeom>
            <a:solidFill>
              <a:schemeClr val="accent5"/>
            </a:solidFill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665262" y="5891747"/>
              <a:ext cx="219456" cy="219456"/>
            </a:xfrm>
            <a:prstGeom prst="rect">
              <a:avLst/>
            </a:prstGeom>
            <a:solidFill>
              <a:srgbClr val="DAEEF3"/>
            </a:solidFill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445806" y="5672291"/>
              <a:ext cx="219456" cy="219456"/>
            </a:xfrm>
            <a:prstGeom prst="rect">
              <a:avLst/>
            </a:prstGeom>
            <a:solidFill>
              <a:srgbClr val="B6DDE7"/>
            </a:solidFill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226350" y="5452835"/>
              <a:ext cx="219456" cy="219456"/>
            </a:xfrm>
            <a:prstGeom prst="rect">
              <a:avLst/>
            </a:prstGeom>
            <a:solidFill>
              <a:srgbClr val="31859B"/>
            </a:solidFill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5665262" y="6109613"/>
              <a:ext cx="219456" cy="219456"/>
            </a:xfrm>
            <a:prstGeom prst="rect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5445806" y="5891747"/>
              <a:ext cx="219456" cy="219456"/>
            </a:xfrm>
            <a:prstGeom prst="rect">
              <a:avLst/>
            </a:prstGeom>
            <a:solidFill>
              <a:srgbClr val="DAEEF3"/>
            </a:solidFill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5226350" y="5672291"/>
              <a:ext cx="219456" cy="219456"/>
            </a:xfrm>
            <a:prstGeom prst="rect">
              <a:avLst/>
            </a:prstGeom>
            <a:solidFill>
              <a:srgbClr val="B6DDE7"/>
            </a:solidFill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5445806" y="6111203"/>
              <a:ext cx="219456" cy="219456"/>
            </a:xfrm>
            <a:prstGeom prst="rect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5226350" y="5891747"/>
              <a:ext cx="219456" cy="219456"/>
            </a:xfrm>
            <a:prstGeom prst="rect">
              <a:avLst/>
            </a:prstGeom>
            <a:solidFill>
              <a:srgbClr val="DAEEF3"/>
            </a:solidFill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5226350" y="6111203"/>
              <a:ext cx="219456" cy="219456"/>
            </a:xfrm>
            <a:prstGeom prst="rect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endParaRPr>
            </a:p>
          </p:txBody>
        </p:sp>
      </p:grpSp>
      <p:sp>
        <p:nvSpPr>
          <p:cNvPr id="211" name="Google Shape;211;p16"/>
          <p:cNvSpPr txBox="1"/>
          <p:nvPr/>
        </p:nvSpPr>
        <p:spPr>
          <a:xfrm rot="-2700000">
            <a:off x="5346414" y="3722744"/>
            <a:ext cx="1059913" cy="592795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375" spcFirstLastPara="1" rIns="99375" wrap="square" tIns="49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SNP 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8407580" y="2669463"/>
            <a:ext cx="320842" cy="34632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9675" lIns="99375" spcFirstLastPara="1" rIns="99375" wrap="square" tIns="49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utive"/>
                <a:ea typeface="Cutive"/>
                <a:cs typeface="Cutive"/>
                <a:sym typeface="Cutive"/>
              </a:rPr>
              <a:t>7</a:t>
            </a:r>
            <a:endParaRPr/>
          </a:p>
        </p:txBody>
      </p:sp>
      <p:sp>
        <p:nvSpPr>
          <p:cNvPr id="213" name="Google Shape;213;p16"/>
          <p:cNvSpPr txBox="1"/>
          <p:nvPr/>
        </p:nvSpPr>
        <p:spPr>
          <a:xfrm rot="-2700000">
            <a:off x="7750160" y="1233492"/>
            <a:ext cx="1467525" cy="1023682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375" spcFirstLastPara="1" rIns="99375" wrap="square" tIns="49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Imputed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Gene-Trait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effect</a:t>
            </a:r>
            <a:endParaRPr/>
          </a:p>
        </p:txBody>
      </p:sp>
      <p:sp>
        <p:nvSpPr>
          <p:cNvPr id="214" name="Google Shape;214;p16"/>
          <p:cNvSpPr/>
          <p:nvPr/>
        </p:nvSpPr>
        <p:spPr>
          <a:xfrm>
            <a:off x="4168823" y="2657961"/>
            <a:ext cx="397866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15" name="Google Shape;215;p16"/>
          <p:cNvCxnSpPr/>
          <p:nvPr/>
        </p:nvCxnSpPr>
        <p:spPr>
          <a:xfrm>
            <a:off x="6380704" y="2842626"/>
            <a:ext cx="1877904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" name="Google Shape;216;p16"/>
          <p:cNvSpPr/>
          <p:nvPr/>
        </p:nvSpPr>
        <p:spPr>
          <a:xfrm>
            <a:off x="6414977" y="2362534"/>
            <a:ext cx="2057486" cy="3796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90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217" name="Google Shape;217;p16"/>
          <p:cNvGrpSpPr/>
          <p:nvPr/>
        </p:nvGrpSpPr>
        <p:grpSpPr>
          <a:xfrm>
            <a:off x="6421442" y="2920718"/>
            <a:ext cx="1592579" cy="308842"/>
            <a:chOff x="1724877" y="5740219"/>
            <a:chExt cx="1592579" cy="308842"/>
          </a:xfrm>
        </p:grpSpPr>
        <p:sp>
          <p:nvSpPr>
            <p:cNvPr id="218" name="Google Shape;218;p16"/>
            <p:cNvSpPr/>
            <p:nvPr/>
          </p:nvSpPr>
          <p:spPr>
            <a:xfrm>
              <a:off x="1724877" y="5740219"/>
              <a:ext cx="43434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β</a:t>
              </a:r>
              <a:r>
                <a:rPr b="1" baseline="-25000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1</a:t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014437" y="5744261"/>
              <a:ext cx="43434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β</a:t>
              </a:r>
              <a:r>
                <a:rPr b="1" baseline="-25000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2</a:t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303997" y="5744261"/>
              <a:ext cx="43434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β</a:t>
              </a:r>
              <a:r>
                <a:rPr b="1" baseline="-25000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3</a:t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593557" y="5740219"/>
              <a:ext cx="43434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β</a:t>
              </a:r>
              <a:r>
                <a:rPr b="1" baseline="-25000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4</a:t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883116" y="5744261"/>
              <a:ext cx="43434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β</a:t>
              </a:r>
              <a:r>
                <a:rPr b="1" baseline="-25000" lang="en-US" sz="1600">
                  <a:solidFill>
                    <a:schemeClr val="accent6"/>
                  </a:solidFill>
                  <a:latin typeface="Cutive"/>
                  <a:ea typeface="Cutive"/>
                  <a:cs typeface="Cutive"/>
                  <a:sym typeface="Cutive"/>
                </a:rPr>
                <a:t>5</a:t>
              </a:r>
              <a:endParaRPr/>
            </a:p>
          </p:txBody>
        </p:sp>
      </p:grpSp>
      <p:sp>
        <p:nvSpPr>
          <p:cNvPr id="223" name="Google Shape;223;p16"/>
          <p:cNvSpPr/>
          <p:nvPr/>
        </p:nvSpPr>
        <p:spPr>
          <a:xfrm>
            <a:off x="7311957" y="4370695"/>
            <a:ext cx="1811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Gusev et al. Nat Gen 2016</a:t>
            </a:r>
            <a:endParaRPr/>
          </a:p>
        </p:txBody>
      </p:sp>
      <p:sp>
        <p:nvSpPr>
          <p:cNvPr id="224" name="Google Shape;224;p16"/>
          <p:cNvSpPr txBox="1"/>
          <p:nvPr>
            <p:ph idx="1" type="body"/>
          </p:nvPr>
        </p:nvSpPr>
        <p:spPr>
          <a:xfrm>
            <a:off x="515634" y="1129126"/>
            <a:ext cx="40563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We predict into GWAS </a:t>
            </a:r>
            <a:r>
              <a:rPr b="1" lang="en-US" sz="2400"/>
              <a:t>using summary data</a:t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Marginal Z score reflect </a:t>
            </a:r>
            <a:r>
              <a:rPr b="1" lang="en-US" sz="2400"/>
              <a:t>marginal geno/trait association</a:t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Weighted sum of Z score reflects </a:t>
            </a:r>
            <a:r>
              <a:rPr b="1" lang="en-US" sz="2400"/>
              <a:t>weighted sum of geno/trait association</a:t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/>
        </p:nvSpPr>
        <p:spPr>
          <a:xfrm>
            <a:off x="834013" y="4200853"/>
            <a:ext cx="436011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Schumacher et al.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 Genet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2018; Grisanzio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2012; Li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HuMolGen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2014; Al Olama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NatGen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2014; Huang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NatGen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2014; Xu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EurJHumGenet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2014; Penney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 Epi&amp;Biomarkers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2015; Thibodeau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NatComm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2015; Whitington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NatGen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2016</a:t>
            </a:r>
            <a:endParaRPr/>
          </a:p>
        </p:txBody>
      </p:sp>
      <p:sp>
        <p:nvSpPr>
          <p:cNvPr id="230" name="Google Shape;230;p17"/>
          <p:cNvSpPr txBox="1"/>
          <p:nvPr>
            <p:ph type="title"/>
          </p:nvPr>
        </p:nvSpPr>
        <p:spPr>
          <a:xfrm>
            <a:off x="457200" y="3515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MLPH underlies PCa risk</a:t>
            </a:r>
            <a:endParaRPr/>
          </a:p>
        </p:txBody>
      </p:sp>
      <p:grpSp>
        <p:nvGrpSpPr>
          <p:cNvPr id="231" name="Google Shape;231;p17"/>
          <p:cNvGrpSpPr/>
          <p:nvPr/>
        </p:nvGrpSpPr>
        <p:grpSpPr>
          <a:xfrm>
            <a:off x="2759559" y="1138692"/>
            <a:ext cx="6206237" cy="3046707"/>
            <a:chOff x="3148779" y="1561614"/>
            <a:chExt cx="6206237" cy="3046707"/>
          </a:xfrm>
        </p:grpSpPr>
        <p:pic>
          <p:nvPicPr>
            <p:cNvPr id="232" name="Google Shape;23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8779" y="1561614"/>
              <a:ext cx="6206237" cy="3046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17"/>
            <p:cNvSpPr/>
            <p:nvPr/>
          </p:nvSpPr>
          <p:spPr>
            <a:xfrm>
              <a:off x="4330840" y="2260879"/>
              <a:ext cx="442127" cy="10048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4" name="Google Shape;23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84986" y="1988688"/>
              <a:ext cx="503488" cy="1918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730" y="1215850"/>
            <a:ext cx="2288055" cy="231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7"/>
          <p:cNvSpPr/>
          <p:nvPr/>
        </p:nvSpPr>
        <p:spPr>
          <a:xfrm>
            <a:off x="7006151" y="4431685"/>
            <a:ext cx="22182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Mancuso et al. Nat Comms 2018</a:t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922771" y="3421766"/>
            <a:ext cx="12330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www.gtexportal.org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3600"/>
              <a:buFont typeface="Arial"/>
              <a:buNone/>
            </a:pPr>
            <a:r>
              <a:rPr lang="en-US" sz="3600"/>
              <a:t>Biobank-scale GWAS summary data</a:t>
            </a:r>
            <a:endParaRPr/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875" y="999132"/>
            <a:ext cx="3741348" cy="231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8598" y="3403508"/>
            <a:ext cx="5457054" cy="12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97" y="1519681"/>
            <a:ext cx="4351887" cy="131003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8"/>
          <p:cNvSpPr/>
          <p:nvPr/>
        </p:nvSpPr>
        <p:spPr>
          <a:xfrm>
            <a:off x="3708516" y="3403508"/>
            <a:ext cx="25614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http://jenger.riken.jp/en/</a:t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5186875" y="950015"/>
            <a:ext cx="36433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https://pan.ukbb.broadinstitute.org/</a:t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>
            <a:off x="774498" y="1152814"/>
            <a:ext cx="3493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http://www.nealelab.is/uk-biobank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TWAS Hub</a:t>
            </a:r>
            <a:endParaRPr/>
          </a:p>
        </p:txBody>
      </p:sp>
      <p:pic>
        <p:nvPicPr>
          <p:cNvPr id="254" name="Google Shape;2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99" y="1204475"/>
            <a:ext cx="7566409" cy="273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9"/>
          <p:cNvSpPr/>
          <p:nvPr/>
        </p:nvSpPr>
        <p:spPr>
          <a:xfrm>
            <a:off x="3492858" y="4080270"/>
            <a:ext cx="2158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http://twas-hub.org/</a:t>
            </a:r>
            <a:endParaRPr/>
          </a:p>
        </p:txBody>
      </p:sp>
      <p:pic>
        <p:nvPicPr>
          <p:cNvPr id="256" name="Google Shape;2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0127"/>
            <a:ext cx="9144000" cy="279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3345499"/>
            <a:ext cx="9144000" cy="5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266791"/>
            <a:ext cx="9144000" cy="756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Goals</a:t>
            </a:r>
            <a:endParaRPr/>
          </a:p>
        </p:txBody>
      </p:sp>
      <p:sp>
        <p:nvSpPr>
          <p:cNvPr id="33" name="Google Shape;33;p2"/>
          <p:cNvSpPr txBox="1"/>
          <p:nvPr>
            <p:ph idx="1" type="body"/>
          </p:nvPr>
        </p:nvSpPr>
        <p:spPr>
          <a:xfrm>
            <a:off x="457200" y="1063229"/>
            <a:ext cx="8229600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Understand GWAS, PRS, and summary-based integrative analyses</a:t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Understand statistical modeling of PRS and GWAS summary data</a:t>
            </a:r>
            <a:endParaRPr/>
          </a:p>
          <a:p>
            <a:pPr indent="-2571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GWAS analysis</a:t>
            </a:r>
            <a:endParaRPr/>
          </a:p>
          <a:p>
            <a:pPr indent="-2571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Integrating PRS as a risk factor</a:t>
            </a:r>
            <a:endParaRPr/>
          </a:p>
          <a:p>
            <a:pPr indent="-2571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Integrating SNP-based predicted omic as a risk factor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71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Analyses with multiple PRS.</a:t>
            </a:r>
            <a:endParaRPr/>
          </a:p>
          <a:p>
            <a:pPr indent="-1428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Apply the methods mentioned above in R and be able to interpret the results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What is a phenotype?</a:t>
            </a:r>
            <a:endParaRPr/>
          </a:p>
        </p:txBody>
      </p:sp>
      <p:pic>
        <p:nvPicPr>
          <p:cNvPr descr="&#10;" id="264" name="Google Shape;2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55346"/>
            <a:ext cx="4296801" cy="339447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0"/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https://en.wikipedia.org/wiki/Metabolomics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0"/>
          <p:cNvSpPr txBox="1"/>
          <p:nvPr>
            <p:ph idx="1" type="body"/>
          </p:nvPr>
        </p:nvSpPr>
        <p:spPr>
          <a:xfrm>
            <a:off x="4986034" y="1224858"/>
            <a:ext cx="40563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Anything we can </a:t>
            </a:r>
            <a:r>
              <a:rPr b="1" lang="en-US" sz="2400"/>
              <a:t>measure</a:t>
            </a:r>
            <a:r>
              <a:rPr lang="en-US" sz="2400"/>
              <a:t>?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Anything we can </a:t>
            </a:r>
            <a:r>
              <a:rPr b="1" lang="en-US" sz="2400"/>
              <a:t>measure by proxy</a:t>
            </a:r>
            <a:r>
              <a:rPr lang="en-US" sz="2400"/>
              <a:t>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Are we limited to PRS for “</a:t>
            </a:r>
            <a:r>
              <a:rPr b="1" lang="en-US" sz="2400"/>
              <a:t>risk</a:t>
            </a:r>
            <a:r>
              <a:rPr lang="en-US" sz="2400"/>
              <a:t>”?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67" name="Google Shape;267;p20"/>
          <p:cNvSpPr/>
          <p:nvPr/>
        </p:nvSpPr>
        <p:spPr>
          <a:xfrm>
            <a:off x="611002" y="2440599"/>
            <a:ext cx="3989196" cy="82396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1"/>
          <p:cNvPicPr preferRelativeResize="0"/>
          <p:nvPr/>
        </p:nvPicPr>
        <p:blipFill rotWithShape="1">
          <a:blip r:embed="rId3">
            <a:alphaModFix/>
          </a:blip>
          <a:srcRect b="0" l="0" r="0" t="20475"/>
          <a:stretch/>
        </p:blipFill>
        <p:spPr>
          <a:xfrm>
            <a:off x="155751" y="1002941"/>
            <a:ext cx="4875335" cy="120385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Insights from protein QTL scans</a:t>
            </a:r>
            <a:endParaRPr/>
          </a:p>
        </p:txBody>
      </p:sp>
      <p:pic>
        <p:nvPicPr>
          <p:cNvPr id="274" name="Google Shape;27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7154" y="1636835"/>
            <a:ext cx="6399743" cy="278388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1"/>
          <p:cNvSpPr/>
          <p:nvPr/>
        </p:nvSpPr>
        <p:spPr>
          <a:xfrm>
            <a:off x="7567415" y="4363656"/>
            <a:ext cx="15765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 et al. Nature 2018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What is a phenotype?</a:t>
            </a:r>
            <a:endParaRPr/>
          </a:p>
        </p:txBody>
      </p:sp>
      <p:pic>
        <p:nvPicPr>
          <p:cNvPr descr="&#10;" id="281" name="Google Shape;2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55346"/>
            <a:ext cx="4296801" cy="339447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https://en.wikipedia.org/wiki/Metabolomics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2"/>
          <p:cNvSpPr txBox="1"/>
          <p:nvPr>
            <p:ph idx="1" type="body"/>
          </p:nvPr>
        </p:nvSpPr>
        <p:spPr>
          <a:xfrm>
            <a:off x="4986034" y="1224858"/>
            <a:ext cx="40563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Anything we can </a:t>
            </a:r>
            <a:r>
              <a:rPr b="1" lang="en-US" sz="2400"/>
              <a:t>measure</a:t>
            </a:r>
            <a:r>
              <a:rPr lang="en-US" sz="2400"/>
              <a:t>?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Anything we can </a:t>
            </a:r>
            <a:r>
              <a:rPr b="1" lang="en-US" sz="2400"/>
              <a:t>measure by proxy</a:t>
            </a:r>
            <a:r>
              <a:rPr lang="en-US" sz="2400"/>
              <a:t>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Are we limited to PRS for “</a:t>
            </a:r>
            <a:r>
              <a:rPr b="1" lang="en-US" sz="2400"/>
              <a:t>risk</a:t>
            </a:r>
            <a:r>
              <a:rPr lang="en-US" sz="2400"/>
              <a:t>”?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84" name="Google Shape;284;p22"/>
          <p:cNvSpPr/>
          <p:nvPr/>
        </p:nvSpPr>
        <p:spPr>
          <a:xfrm>
            <a:off x="611002" y="3164078"/>
            <a:ext cx="3989196" cy="82396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34" y="932908"/>
            <a:ext cx="4572000" cy="157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Insights from metabolite GWAS</a:t>
            </a:r>
            <a:endParaRPr/>
          </a:p>
        </p:txBody>
      </p:sp>
      <p:pic>
        <p:nvPicPr>
          <p:cNvPr descr="Fig. 1" id="291" name="Google Shape;29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8266" y="2209799"/>
            <a:ext cx="6756400" cy="229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3200"/>
              <a:buFont typeface="Arial"/>
              <a:buNone/>
            </a:pPr>
            <a:r>
              <a:rPr lang="en-US" sz="3200"/>
              <a:t>Conceptual framework for summary-based association testing</a:t>
            </a:r>
            <a:endParaRPr/>
          </a:p>
        </p:txBody>
      </p:sp>
      <p:sp>
        <p:nvSpPr>
          <p:cNvPr id="297" name="Google Shape;297;p24"/>
          <p:cNvSpPr txBox="1"/>
          <p:nvPr>
            <p:ph idx="1" type="body"/>
          </p:nvPr>
        </p:nvSpPr>
        <p:spPr>
          <a:xfrm>
            <a:off x="457200" y="2132307"/>
            <a:ext cx="8229600" cy="22177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79" r="0" t="-22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98" name="Google Shape;298;p24"/>
          <p:cNvSpPr txBox="1"/>
          <p:nvPr/>
        </p:nvSpPr>
        <p:spPr>
          <a:xfrm>
            <a:off x="636051" y="1401307"/>
            <a:ext cx="77323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Does omic-feature influence disease risk?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idx="1" type="body"/>
          </p:nvPr>
        </p:nvSpPr>
        <p:spPr>
          <a:xfrm>
            <a:off x="457200" y="1200151"/>
            <a:ext cx="8229600" cy="194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88" r="0" t="-38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3200"/>
              <a:buFont typeface="Arial"/>
              <a:buNone/>
            </a:pPr>
            <a:r>
              <a:rPr lang="en-US" sz="3200"/>
              <a:t>Conceptual framework for summary-based association testing</a:t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847340" y="3073865"/>
            <a:ext cx="7697894" cy="19786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152" r="0" t="-19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Mendelian Randomization</a:t>
            </a: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4836193" y="4325884"/>
            <a:ext cx="43078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Katan MB. Lancet 1986;  Grey, Wheatley, Bone Marrow Transplantation 1991; </a:t>
            </a:r>
            <a:endParaRPr/>
          </a:p>
        </p:txBody>
      </p:sp>
      <p:pic>
        <p:nvPicPr>
          <p:cNvPr id="312" name="Google Shape;3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50" y="1071173"/>
            <a:ext cx="6093516" cy="137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7902" y="2108696"/>
            <a:ext cx="5300647" cy="212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Mendelian Randomization</a:t>
            </a:r>
            <a:endParaRPr/>
          </a:p>
        </p:txBody>
      </p:sp>
      <p:pic>
        <p:nvPicPr>
          <p:cNvPr id="319" name="Google Shape;3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5569" y="1159011"/>
            <a:ext cx="4564232" cy="28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/>
          <p:nvPr/>
        </p:nvSpPr>
        <p:spPr>
          <a:xfrm>
            <a:off x="5717219" y="4192575"/>
            <a:ext cx="34267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Davey Smith, et al International Journal of Epidemiology 2003.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Bowden et al. International Journal of Epidemiology 2013</a:t>
            </a:r>
            <a:endParaRPr/>
          </a:p>
        </p:txBody>
      </p:sp>
      <p:sp>
        <p:nvSpPr>
          <p:cNvPr id="321" name="Google Shape;321;p27"/>
          <p:cNvSpPr txBox="1"/>
          <p:nvPr>
            <p:ph idx="1" type="body"/>
          </p:nvPr>
        </p:nvSpPr>
        <p:spPr>
          <a:xfrm>
            <a:off x="515634" y="1129126"/>
            <a:ext cx="4056366" cy="21400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73" r="0" t="-23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22" name="Google Shape;322;p27"/>
          <p:cNvSpPr/>
          <p:nvPr/>
        </p:nvSpPr>
        <p:spPr>
          <a:xfrm>
            <a:off x="5214986" y="2966761"/>
            <a:ext cx="613821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917" l="-204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3" name="Google Shape;323;p27"/>
          <p:cNvSpPr/>
          <p:nvPr/>
        </p:nvSpPr>
        <p:spPr>
          <a:xfrm>
            <a:off x="6733376" y="3052909"/>
            <a:ext cx="447238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1270601" y="2968393"/>
            <a:ext cx="1580817" cy="4908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999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25" name="Google Shape;325;p27"/>
          <p:cNvCxnSpPr/>
          <p:nvPr/>
        </p:nvCxnSpPr>
        <p:spPr>
          <a:xfrm flipH="1" rot="10800000">
            <a:off x="5353235" y="1935332"/>
            <a:ext cx="1380141" cy="636417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6" name="Google Shape;326;p27"/>
          <p:cNvSpPr/>
          <p:nvPr/>
        </p:nvSpPr>
        <p:spPr>
          <a:xfrm rot="6205102">
            <a:off x="5541473" y="1618928"/>
            <a:ext cx="1485011" cy="3040324"/>
          </a:xfrm>
          <a:prstGeom prst="arc">
            <a:avLst>
              <a:gd fmla="val 16200000" name="adj1"/>
              <a:gd fmla="val 4492423" name="adj2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5750026" y="1993540"/>
            <a:ext cx="571993" cy="507664"/>
          </a:xfrm>
          <a:prstGeom prst="noSmoking">
            <a:avLst>
              <a:gd fmla="val 18750" name="adj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5828807" y="3569606"/>
            <a:ext cx="571993" cy="507664"/>
          </a:xfrm>
          <a:prstGeom prst="noSmoking">
            <a:avLst>
              <a:gd fmla="val 18750" name="adj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7"/>
          <p:cNvSpPr/>
          <p:nvPr/>
        </p:nvSpPr>
        <p:spPr>
          <a:xfrm>
            <a:off x="1395700" y="3932984"/>
            <a:ext cx="1848968" cy="5191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1427" l="-2040" r="0" t="-71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1830221" y="3494366"/>
            <a:ext cx="266330" cy="39501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645138" y="3541849"/>
            <a:ext cx="960263" cy="3693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2580" l="0" r="-3893" t="-64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2" name="Google Shape;332;p27"/>
          <p:cNvSpPr txBox="1"/>
          <p:nvPr/>
        </p:nvSpPr>
        <p:spPr>
          <a:xfrm>
            <a:off x="2364073" y="3541849"/>
            <a:ext cx="974690" cy="369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2580" l="0" r="-3844" t="-64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74106" y="3952356"/>
            <a:ext cx="2022926" cy="5234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6665" l="0" r="-4373" t="-476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MR Base</a:t>
            </a:r>
            <a:endParaRPr/>
          </a:p>
        </p:txBody>
      </p:sp>
      <p:pic>
        <p:nvPicPr>
          <p:cNvPr id="339" name="Google Shape;3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255" y="1063229"/>
            <a:ext cx="7375490" cy="29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8"/>
          <p:cNvSpPr/>
          <p:nvPr/>
        </p:nvSpPr>
        <p:spPr>
          <a:xfrm>
            <a:off x="3375839" y="4080271"/>
            <a:ext cx="23923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http://app.mrbase.org/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Mendelian Randomization</a:t>
            </a:r>
            <a:endParaRPr/>
          </a:p>
        </p:txBody>
      </p:sp>
      <p:pic>
        <p:nvPicPr>
          <p:cNvPr id="346" name="Google Shape;3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5569" y="1159011"/>
            <a:ext cx="4564232" cy="28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9"/>
          <p:cNvSpPr/>
          <p:nvPr/>
        </p:nvSpPr>
        <p:spPr>
          <a:xfrm>
            <a:off x="5717219" y="4192575"/>
            <a:ext cx="34267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Davey Smith, et al International Journal of Epidemiology 2003.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Bowden et al. International Journal of Epidemiology 2013</a:t>
            </a:r>
            <a:endParaRPr/>
          </a:p>
        </p:txBody>
      </p:sp>
      <p:sp>
        <p:nvSpPr>
          <p:cNvPr id="348" name="Google Shape;348;p29"/>
          <p:cNvSpPr txBox="1"/>
          <p:nvPr>
            <p:ph idx="1" type="body"/>
          </p:nvPr>
        </p:nvSpPr>
        <p:spPr>
          <a:xfrm>
            <a:off x="515634" y="1129126"/>
            <a:ext cx="4056366" cy="21400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73" r="0" t="-23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5214986" y="2966761"/>
            <a:ext cx="613821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917" l="-204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6733376" y="3052909"/>
            <a:ext cx="447238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>
            <a:off x="1270601" y="2968393"/>
            <a:ext cx="1580817" cy="4908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999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52" name="Google Shape;352;p29"/>
          <p:cNvCxnSpPr/>
          <p:nvPr/>
        </p:nvCxnSpPr>
        <p:spPr>
          <a:xfrm flipH="1" rot="10800000">
            <a:off x="5353235" y="1935332"/>
            <a:ext cx="1380141" cy="636417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29"/>
          <p:cNvSpPr/>
          <p:nvPr/>
        </p:nvSpPr>
        <p:spPr>
          <a:xfrm rot="6205102">
            <a:off x="5541473" y="1618928"/>
            <a:ext cx="1485011" cy="3040324"/>
          </a:xfrm>
          <a:prstGeom prst="arc">
            <a:avLst>
              <a:gd fmla="val 16200000" name="adj1"/>
              <a:gd fmla="val 4492423" name="adj2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5750026" y="1993540"/>
            <a:ext cx="571993" cy="507664"/>
          </a:xfrm>
          <a:prstGeom prst="noSmoking">
            <a:avLst>
              <a:gd fmla="val 18750" name="adj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5828807" y="3569606"/>
            <a:ext cx="571993" cy="507664"/>
          </a:xfrm>
          <a:prstGeom prst="noSmoking">
            <a:avLst>
              <a:gd fmla="val 18750" name="adj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1395700" y="3932984"/>
            <a:ext cx="1848968" cy="5191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1427" l="-2040" r="0" t="-71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1830221" y="3494366"/>
            <a:ext cx="266330" cy="39501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>
            <a:off x="645138" y="3541849"/>
            <a:ext cx="960263" cy="3693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2580" l="0" r="-3893" t="-64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2364073" y="3541849"/>
            <a:ext cx="974690" cy="369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2580" l="0" r="-3844" t="-64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3374106" y="3952356"/>
            <a:ext cx="2022926" cy="5234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6665" l="0" r="-4373" t="-476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1" name="Google Shape;361;p29"/>
          <p:cNvSpPr txBox="1"/>
          <p:nvPr/>
        </p:nvSpPr>
        <p:spPr>
          <a:xfrm>
            <a:off x="6462270" y="3515199"/>
            <a:ext cx="4459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type="title"/>
          </p:nvPr>
        </p:nvSpPr>
        <p:spPr>
          <a:xfrm>
            <a:off x="457200" y="16578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Genome-wide association studies</a:t>
            </a:r>
            <a:endParaRPr/>
          </a:p>
        </p:txBody>
      </p:sp>
      <p:pic>
        <p:nvPicPr>
          <p:cNvPr id="39" name="Google Shape;39;p3"/>
          <p:cNvPicPr preferRelativeResize="0"/>
          <p:nvPr/>
        </p:nvPicPr>
        <p:blipFill rotWithShape="1">
          <a:blip r:embed="rId3">
            <a:alphaModFix/>
          </a:blip>
          <a:srcRect b="63060" l="0" r="0" t="0"/>
          <a:stretch/>
        </p:blipFill>
        <p:spPr>
          <a:xfrm>
            <a:off x="670023" y="1365882"/>
            <a:ext cx="3629330" cy="125610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/>
          <p:nvPr/>
        </p:nvSpPr>
        <p:spPr>
          <a:xfrm>
            <a:off x="6872957" y="4305377"/>
            <a:ext cx="235865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Manolio</a:t>
            </a:r>
            <a:r>
              <a:rPr b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TA. N Engl J Med 2010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3"/>
          <p:cNvPicPr preferRelativeResize="0"/>
          <p:nvPr/>
        </p:nvPicPr>
        <p:blipFill rotWithShape="1">
          <a:blip r:embed="rId3">
            <a:alphaModFix/>
          </a:blip>
          <a:srcRect b="0" l="0" r="0" t="62314"/>
          <a:stretch/>
        </p:blipFill>
        <p:spPr>
          <a:xfrm>
            <a:off x="670023" y="3311250"/>
            <a:ext cx="3629330" cy="1281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3"/>
          <p:cNvGrpSpPr/>
          <p:nvPr/>
        </p:nvGrpSpPr>
        <p:grpSpPr>
          <a:xfrm>
            <a:off x="5470999" y="1350528"/>
            <a:ext cx="2803917" cy="1271462"/>
            <a:chOff x="6343592" y="1403519"/>
            <a:chExt cx="3016308" cy="1432776"/>
          </a:xfrm>
        </p:grpSpPr>
        <p:pic>
          <p:nvPicPr>
            <p:cNvPr id="43" name="Google Shape;43;p3"/>
            <p:cNvPicPr preferRelativeResize="0"/>
            <p:nvPr/>
          </p:nvPicPr>
          <p:blipFill rotWithShape="1">
            <a:blip r:embed="rId3">
              <a:alphaModFix/>
            </a:blip>
            <a:srcRect b="37805" l="0" r="50052" t="36873"/>
            <a:stretch/>
          </p:blipFill>
          <p:spPr>
            <a:xfrm>
              <a:off x="6343592" y="1403519"/>
              <a:ext cx="3016308" cy="1432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3"/>
            <p:cNvPicPr preferRelativeResize="0"/>
            <p:nvPr/>
          </p:nvPicPr>
          <p:blipFill rotWithShape="1">
            <a:blip r:embed="rId3">
              <a:alphaModFix/>
            </a:blip>
            <a:srcRect b="38685" l="33335" r="31964" t="57120"/>
            <a:stretch/>
          </p:blipFill>
          <p:spPr>
            <a:xfrm>
              <a:off x="7264400" y="2547673"/>
              <a:ext cx="2095500" cy="2373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603251" y="1011070"/>
            <a:ext cx="4239455" cy="354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Quantify common genetic variation (SNPs)</a:t>
            </a:r>
            <a:endParaRPr/>
          </a:p>
          <a:p>
            <a:pPr indent="-246380" lvl="0" marL="34290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46380" lvl="0" marL="34290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1294" lvl="1" marL="742950" rtl="0" algn="l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246380" lvl="0" marL="34290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46380" lvl="0" marL="34290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 txBox="1"/>
          <p:nvPr/>
        </p:nvSpPr>
        <p:spPr>
          <a:xfrm>
            <a:off x="603249" y="2906992"/>
            <a:ext cx="4379769" cy="3548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for association between SNP and disease</a:t>
            </a:r>
            <a:endParaRPr/>
          </a:p>
        </p:txBody>
      </p:sp>
      <p:sp>
        <p:nvSpPr>
          <p:cNvPr id="47" name="Google Shape;47;p3"/>
          <p:cNvSpPr txBox="1"/>
          <p:nvPr/>
        </p:nvSpPr>
        <p:spPr>
          <a:xfrm>
            <a:off x="5470999" y="1011070"/>
            <a:ext cx="3432211" cy="3548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cohorts and simple models</a:t>
            </a:r>
            <a:endParaRPr/>
          </a:p>
          <a:p>
            <a:pPr indent="-105283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5283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>
            <p:ph idx="1" type="body"/>
          </p:nvPr>
        </p:nvSpPr>
        <p:spPr>
          <a:xfrm>
            <a:off x="457200" y="1109719"/>
            <a:ext cx="8229600" cy="24674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97" r="0" t="-512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67" name="Google Shape;367;p3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Multi-variate MR</a:t>
            </a:r>
            <a:endParaRPr/>
          </a:p>
        </p:txBody>
      </p:sp>
      <p:sp>
        <p:nvSpPr>
          <p:cNvPr id="368" name="Google Shape;368;p30"/>
          <p:cNvSpPr/>
          <p:nvPr/>
        </p:nvSpPr>
        <p:spPr>
          <a:xfrm>
            <a:off x="1170729" y="3623703"/>
            <a:ext cx="6648230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950" l="-1907" r="-953" t="-119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9" name="Google Shape;369;p30"/>
          <p:cNvSpPr/>
          <p:nvPr/>
        </p:nvSpPr>
        <p:spPr>
          <a:xfrm>
            <a:off x="4572000" y="4193413"/>
            <a:ext cx="46265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Burgess, et al. </a:t>
            </a:r>
            <a:r>
              <a:rPr i="1" lang="en-US" sz="12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American Journal of Epidemiology </a:t>
            </a:r>
            <a:r>
              <a:rPr lang="en-US" sz="12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2015;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Jiang, …, Mancuso, …, Conti.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American Journal of Epidemiology.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 txBox="1"/>
          <p:nvPr>
            <p:ph type="title"/>
          </p:nvPr>
        </p:nvSpPr>
        <p:spPr>
          <a:xfrm>
            <a:off x="457200" y="16158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3600"/>
              <a:buFont typeface="Arial"/>
              <a:buNone/>
            </a:pPr>
            <a:r>
              <a:rPr lang="en-US" sz="3600"/>
              <a:t>Caveats of SNP-based prediction</a:t>
            </a:r>
            <a:endParaRPr/>
          </a:p>
        </p:txBody>
      </p:sp>
      <p:pic>
        <p:nvPicPr>
          <p:cNvPr descr="Fig. 1" id="375" name="Google Shape;375;p31"/>
          <p:cNvPicPr preferRelativeResize="0"/>
          <p:nvPr/>
        </p:nvPicPr>
        <p:blipFill rotWithShape="1">
          <a:blip r:embed="rId3">
            <a:alphaModFix/>
          </a:blip>
          <a:srcRect b="19283" l="0" r="0" t="0"/>
          <a:stretch/>
        </p:blipFill>
        <p:spPr>
          <a:xfrm>
            <a:off x="2396933" y="1788747"/>
            <a:ext cx="5338757" cy="281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280" y="931497"/>
            <a:ext cx="4180899" cy="91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Caveats of SNP-based prediction</a:t>
            </a:r>
            <a:endParaRPr/>
          </a:p>
        </p:txBody>
      </p:sp>
      <p:pic>
        <p:nvPicPr>
          <p:cNvPr id="382" name="Google Shape;382;p32"/>
          <p:cNvPicPr preferRelativeResize="0"/>
          <p:nvPr/>
        </p:nvPicPr>
        <p:blipFill rotWithShape="1">
          <a:blip r:embed="rId3">
            <a:alphaModFix/>
          </a:blip>
          <a:srcRect b="37478" l="0" r="0" t="0"/>
          <a:stretch/>
        </p:blipFill>
        <p:spPr>
          <a:xfrm>
            <a:off x="457200" y="1063229"/>
            <a:ext cx="7063991" cy="124789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2"/>
          <p:cNvSpPr txBox="1"/>
          <p:nvPr/>
        </p:nvSpPr>
        <p:spPr>
          <a:xfrm>
            <a:off x="4572000" y="1735813"/>
            <a:ext cx="6309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7423" y="2451168"/>
            <a:ext cx="5057391" cy="21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2800"/>
              <a:buFont typeface="Arial"/>
              <a:buNone/>
            </a:pPr>
            <a:r>
              <a:rPr lang="en-US" sz="2800"/>
              <a:t>Diverse GWAS cohorts </a:t>
            </a:r>
            <a:r>
              <a:rPr b="1" lang="en-US" sz="2800"/>
              <a:t>improves</a:t>
            </a:r>
            <a:r>
              <a:rPr lang="en-US" sz="2800"/>
              <a:t> PRS portability</a:t>
            </a:r>
            <a:endParaRPr/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1" y="1093693"/>
            <a:ext cx="3888024" cy="203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1213" y="2571750"/>
            <a:ext cx="5968721" cy="179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397" name="Google Shape;397;p3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Thank you! Short break, and then Lecture 2!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/>
          <p:nvPr/>
        </p:nvSpPr>
        <p:spPr>
          <a:xfrm>
            <a:off x="977608" y="3725222"/>
            <a:ext cx="1989840" cy="461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215" l="0" r="-6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1146726" y="1942626"/>
            <a:ext cx="5911234" cy="49661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3076" l="-213" r="-427" t="-769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4" name="Google Shape;54;p4"/>
          <p:cNvSpPr txBox="1"/>
          <p:nvPr/>
        </p:nvSpPr>
        <p:spPr>
          <a:xfrm>
            <a:off x="5400003" y="3520263"/>
            <a:ext cx="3286797" cy="8715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42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678865" y="990786"/>
            <a:ext cx="3432211" cy="3548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models</a:t>
            </a:r>
            <a:endParaRPr/>
          </a:p>
        </p:txBody>
      </p:sp>
      <p:sp>
        <p:nvSpPr>
          <p:cNvPr id="56" name="Google Shape;56;p4"/>
          <p:cNvSpPr txBox="1"/>
          <p:nvPr/>
        </p:nvSpPr>
        <p:spPr>
          <a:xfrm>
            <a:off x="1222752" y="1425043"/>
            <a:ext cx="4544321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9728" l="-556" r="-1112" t="-81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7" name="Google Shape;57;p4"/>
          <p:cNvSpPr txBox="1"/>
          <p:nvPr/>
        </p:nvSpPr>
        <p:spPr>
          <a:xfrm>
            <a:off x="977608" y="2854302"/>
            <a:ext cx="2349792" cy="461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8945" l="-534" r="0" t="-78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8" name="Google Shape;58;p4"/>
          <p:cNvSpPr txBox="1"/>
          <p:nvPr/>
        </p:nvSpPr>
        <p:spPr>
          <a:xfrm>
            <a:off x="6243874" y="2833709"/>
            <a:ext cx="1487780" cy="46166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9728" l="-845" r="-5930" t="-81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59" name="Google Shape;59;p4"/>
          <p:cNvCxnSpPr/>
          <p:nvPr/>
        </p:nvCxnSpPr>
        <p:spPr>
          <a:xfrm>
            <a:off x="897467" y="2668460"/>
            <a:ext cx="7493000" cy="0"/>
          </a:xfrm>
          <a:prstGeom prst="straightConnector1">
            <a:avLst/>
          </a:pr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0" name="Google Shape;60;p4"/>
          <p:cNvSpPr/>
          <p:nvPr/>
        </p:nvSpPr>
        <p:spPr>
          <a:xfrm>
            <a:off x="4033305" y="3719053"/>
            <a:ext cx="608885" cy="458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8917" l="0" r="-612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61" name="Google Shape;61;p4"/>
          <p:cNvCxnSpPr/>
          <p:nvPr/>
        </p:nvCxnSpPr>
        <p:spPr>
          <a:xfrm>
            <a:off x="3105445" y="3948251"/>
            <a:ext cx="778933" cy="0"/>
          </a:xfrm>
          <a:prstGeom prst="straightConnector1">
            <a:avLst/>
          </a:pr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2" name="Google Shape;62;p4"/>
          <p:cNvCxnSpPr/>
          <p:nvPr/>
        </p:nvCxnSpPr>
        <p:spPr>
          <a:xfrm rot="10800000">
            <a:off x="4643967" y="3948251"/>
            <a:ext cx="778933" cy="0"/>
          </a:xfrm>
          <a:prstGeom prst="straightConnector1">
            <a:avLst/>
          </a:pr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3" name="Google Shape;63;p4"/>
          <p:cNvSpPr txBox="1"/>
          <p:nvPr>
            <p:ph type="title"/>
          </p:nvPr>
        </p:nvSpPr>
        <p:spPr>
          <a:xfrm>
            <a:off x="457200" y="16578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Genome-wide association studies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. 1" id="68" name="Google Shape;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1806" y="1036793"/>
            <a:ext cx="5152193" cy="347555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8071269" y="4420018"/>
            <a:ext cx="1072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Pardinas et al. Nat Gen 2018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 txBox="1"/>
          <p:nvPr>
            <p:ph type="title"/>
          </p:nvPr>
        </p:nvSpPr>
        <p:spPr>
          <a:xfrm>
            <a:off x="457200" y="16578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Genome-wide association studies</a:t>
            </a:r>
            <a:endParaRPr/>
          </a:p>
        </p:txBody>
      </p:sp>
      <p:sp>
        <p:nvSpPr>
          <p:cNvPr id="71" name="Google Shape;71;p5"/>
          <p:cNvSpPr txBox="1"/>
          <p:nvPr>
            <p:ph idx="1" type="body"/>
          </p:nvPr>
        </p:nvSpPr>
        <p:spPr>
          <a:xfrm>
            <a:off x="176967" y="1323603"/>
            <a:ext cx="4056366" cy="2713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Common diseases are </a:t>
            </a:r>
            <a:r>
              <a:rPr b="1" lang="en-US" sz="2400"/>
              <a:t>polygenic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100</a:t>
            </a:r>
            <a:r>
              <a:rPr lang="en-US" sz="2400"/>
              <a:t>s to </a:t>
            </a:r>
            <a:r>
              <a:rPr b="1" lang="en-US" sz="2400"/>
              <a:t>1000</a:t>
            </a:r>
            <a:r>
              <a:rPr lang="en-US" sz="2400"/>
              <a:t>s of causal variants underlie risk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Polygenic Risk Prediction</a:t>
            </a:r>
            <a:endParaRPr/>
          </a:p>
        </p:txBody>
      </p:sp>
      <p:sp>
        <p:nvSpPr>
          <p:cNvPr id="77" name="Google Shape;77;p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79" r="0" t="-1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descr="Fig. 2" id="78" name="Google Shape;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2176" y="2150348"/>
            <a:ext cx="4866556" cy="241215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7568069" y="4502290"/>
            <a:ext cx="125066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Torkamani et al. Nat RevGen 2018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457200" y="2341051"/>
            <a:ext cx="3104940" cy="19716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07" l="-2856" r="0" t="-1217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81" name="Google Shape;8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3067" y="2478024"/>
            <a:ext cx="5080000" cy="174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PRS Catalog</a:t>
            </a:r>
            <a:endParaRPr/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521" y="1322324"/>
            <a:ext cx="7264958" cy="27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/>
          <p:nvPr/>
        </p:nvSpPr>
        <p:spPr>
          <a:xfrm>
            <a:off x="7424496" y="4309486"/>
            <a:ext cx="16642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www.pgscatalog.org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28103"/>
            <a:ext cx="9144000" cy="245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456130" y="3388571"/>
            <a:ext cx="3038781" cy="461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786" l="0" r="0" t="-26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2273355" y="1720071"/>
            <a:ext cx="5239448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9728" l="-241" r="-968" t="-81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6" name="Google Shape;96;p8"/>
          <p:cNvSpPr txBox="1"/>
          <p:nvPr/>
        </p:nvSpPr>
        <p:spPr>
          <a:xfrm>
            <a:off x="4851783" y="3258818"/>
            <a:ext cx="4296689" cy="8723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997" l="0" r="0" t="-285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2273355" y="1253758"/>
            <a:ext cx="3796232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9729" l="-666" r="-1331" t="-540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8" name="Google Shape;98;p8"/>
          <p:cNvSpPr txBox="1"/>
          <p:nvPr/>
        </p:nvSpPr>
        <p:spPr>
          <a:xfrm>
            <a:off x="977608" y="2854302"/>
            <a:ext cx="2349792" cy="461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8945" l="0" r="0" t="-78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9" name="Google Shape;99;p8"/>
          <p:cNvSpPr txBox="1"/>
          <p:nvPr/>
        </p:nvSpPr>
        <p:spPr>
          <a:xfrm>
            <a:off x="6243874" y="2833709"/>
            <a:ext cx="1481368" cy="46166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9728" l="0" r="-5083" t="-81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00" name="Google Shape;100;p8"/>
          <p:cNvCxnSpPr/>
          <p:nvPr/>
        </p:nvCxnSpPr>
        <p:spPr>
          <a:xfrm>
            <a:off x="897467" y="2768940"/>
            <a:ext cx="7493000" cy="0"/>
          </a:xfrm>
          <a:prstGeom prst="straightConnector1">
            <a:avLst/>
          </a:pr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01" name="Google Shape;101;p8"/>
          <p:cNvSpPr/>
          <p:nvPr/>
        </p:nvSpPr>
        <p:spPr>
          <a:xfrm>
            <a:off x="3814406" y="4083051"/>
            <a:ext cx="460382" cy="4616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-26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02" name="Google Shape;102;p8"/>
          <p:cNvCxnSpPr/>
          <p:nvPr/>
        </p:nvCxnSpPr>
        <p:spPr>
          <a:xfrm>
            <a:off x="2512583" y="3957548"/>
            <a:ext cx="1185210" cy="254243"/>
          </a:xfrm>
          <a:prstGeom prst="straightConnector1">
            <a:avLst/>
          </a:pr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03" name="Google Shape;103;p8"/>
          <p:cNvSpPr txBox="1"/>
          <p:nvPr>
            <p:ph type="title"/>
          </p:nvPr>
        </p:nvSpPr>
        <p:spPr>
          <a:xfrm>
            <a:off x="457200" y="10549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PRS utility in multi-omics</a:t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2273355" y="2206801"/>
            <a:ext cx="4329775" cy="461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8945" l="0" r="-1464" t="-78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05" name="Google Shape;105;p8"/>
          <p:cNvCxnSpPr/>
          <p:nvPr/>
        </p:nvCxnSpPr>
        <p:spPr>
          <a:xfrm flipH="1">
            <a:off x="4438243" y="4004051"/>
            <a:ext cx="1185210" cy="254243"/>
          </a:xfrm>
          <a:prstGeom prst="straightConnector1">
            <a:avLst/>
          </a:pr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06" name="Google Shape;106;p8"/>
          <p:cNvSpPr txBox="1"/>
          <p:nvPr/>
        </p:nvSpPr>
        <p:spPr>
          <a:xfrm>
            <a:off x="456130" y="930992"/>
            <a:ext cx="7262480" cy="3548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PRS as a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 factor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exposures/outcomes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What is a phenotype?</a:t>
            </a:r>
            <a:endParaRPr/>
          </a:p>
        </p:txBody>
      </p:sp>
      <p:pic>
        <p:nvPicPr>
          <p:cNvPr descr="&#10;"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55346"/>
            <a:ext cx="4296801" cy="3394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https://en.wikipedia.org/wiki/Metabolomics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>
            <a:off x="4986034" y="1224858"/>
            <a:ext cx="40563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Anything we can </a:t>
            </a:r>
            <a:r>
              <a:rPr b="1" lang="en-US" sz="2400"/>
              <a:t>measure</a:t>
            </a:r>
            <a:r>
              <a:rPr lang="en-US" sz="2400"/>
              <a:t>?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Anything we can </a:t>
            </a:r>
            <a:r>
              <a:rPr b="1" lang="en-US" sz="2400"/>
              <a:t>measure by proxy</a:t>
            </a:r>
            <a:r>
              <a:rPr lang="en-US" sz="2400"/>
              <a:t>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Are we limited to PRS for “</a:t>
            </a:r>
            <a:r>
              <a:rPr b="1" lang="en-US" sz="2400"/>
              <a:t>risk</a:t>
            </a:r>
            <a:r>
              <a:rPr lang="en-US" sz="2400"/>
              <a:t>”?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15" name="Google Shape;115;p9"/>
          <p:cNvSpPr/>
          <p:nvPr/>
        </p:nvSpPr>
        <p:spPr>
          <a:xfrm>
            <a:off x="582804" y="1848897"/>
            <a:ext cx="3989196" cy="82396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2017-08-10T22:08:10Z</dcterms:created>
  <dc:creator>Zenaida Mendoza</dc:creator>
</cp:coreProperties>
</file>